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  <p:sldMasterId id="2147483673" r:id="rId2"/>
  </p:sldMasterIdLst>
  <p:notesMasterIdLst>
    <p:notesMasterId r:id="rId2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5143500" type="screen16x9"/>
  <p:notesSz cx="6858000" cy="9144000"/>
  <p:embeddedFontLst>
    <p:embeddedFont>
      <p:font typeface="Arial Narrow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8AA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-82" y="-37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6c444323e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6c444323e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7de9e4c56b_0_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Luna Tyne Luca</a:t>
            </a:r>
            <a:endParaRPr/>
          </a:p>
        </p:txBody>
      </p:sp>
      <p:sp>
        <p:nvSpPr>
          <p:cNvPr id="203" name="Google Shape;203;g7de9e4c56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7de9e4c56b_0_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Sam Nina Luna Tyne Luca</a:t>
            </a:r>
            <a:endParaRPr/>
          </a:p>
        </p:txBody>
      </p:sp>
      <p:sp>
        <p:nvSpPr>
          <p:cNvPr id="209" name="Google Shape;209;g7de9e4c56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7de9e4c56b_0_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Nina Luna Tyne Luca: CONFLICT GRADE 3</a:t>
            </a:r>
            <a:endParaRPr/>
          </a:p>
        </p:txBody>
      </p:sp>
      <p:sp>
        <p:nvSpPr>
          <p:cNvPr id="215" name="Google Shape;215;g7de9e4c56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7de9e4c56b_0_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Nina Luna Tyne Luca</a:t>
            </a:r>
            <a:endParaRPr/>
          </a:p>
        </p:txBody>
      </p:sp>
      <p:sp>
        <p:nvSpPr>
          <p:cNvPr id="221" name="Google Shape;221;g7de9e4c56b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76c6cec25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76c6cec25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76c6cec25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76c6cec25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6cb41614d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6cb41614d1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76c6cec250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76c6cec250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76c6cec250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76c6cec250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76c6cec250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76c6cec250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farmer, the neighbours, the residents in the village, sheep, bird migration, National Parks,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6c444323e4_0_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g6c444323e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76c6cec250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76c6cec250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76c6cec250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76c6cec250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7e051220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7e051220c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7dfc0f4a6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7dfc0f4a6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76c6cec250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76c6cec250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7ef00f2708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7ef00f2708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6c444323e4_0_10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6c444323e4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6051041999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6051041999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Similar curriculum to Key stages but different approach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1-6 Cultures; Ecology; History; Social Studies; Science; Arts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6d1b32a5c7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6d1b32a5c7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Similar curriculum to Key stages but different approach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1-6 Cultures; Ecology; History; Social Studies; Science; Arts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6d1b32a5c7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6d1b32a5c7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Similar curriculum to Key stages but different approach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1-6 Cultures; Ecology; History; Social Studies; Science; Arts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6be774066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6be774066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7de956508d_2_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When we did in Year 1 and what they did last year: Year 1 (our Kindergarten)</a:t>
            </a:r>
            <a:endParaRPr/>
          </a:p>
        </p:txBody>
      </p:sp>
      <p:sp>
        <p:nvSpPr>
          <p:cNvPr id="191" name="Google Shape;191;g7de956508d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7de9e4c56b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Luna Luca Tyne</a:t>
            </a:r>
            <a:endParaRPr/>
          </a:p>
        </p:txBody>
      </p:sp>
      <p:sp>
        <p:nvSpPr>
          <p:cNvPr id="197" name="Google Shape;197;g7de9e4c56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95536" y="2283990"/>
            <a:ext cx="8064000" cy="8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50"/>
              <a:buFont typeface="Arial Narrow"/>
              <a:buNone/>
              <a:defRPr sz="545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79494" y="3043292"/>
            <a:ext cx="8064000" cy="1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100"/>
              </a:spcBef>
              <a:spcAft>
                <a:spcPts val="0"/>
              </a:spcAft>
              <a:buClr>
                <a:schemeClr val="lt2"/>
              </a:buClr>
              <a:buSzPts val="3200"/>
              <a:buNone/>
              <a:defRPr sz="3200" b="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A8A8A"/>
                </a:solidFill>
              </a:defRPr>
            </a:lvl2pPr>
            <a:lvl3pPr lvl="2" algn="ctr" rtl="0">
              <a:spcBef>
                <a:spcPts val="300"/>
              </a:spcBef>
              <a:spcAft>
                <a:spcPts val="0"/>
              </a:spcAft>
              <a:buSzPts val="1800"/>
              <a:buNone/>
              <a:defRPr>
                <a:solidFill>
                  <a:srgbClr val="8A8A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A8A8A"/>
                </a:solidFill>
              </a:defRPr>
            </a:lvl4pPr>
            <a:lvl5pPr lvl="4" algn="ctr" rtl="0">
              <a:spcBef>
                <a:spcPts val="300"/>
              </a:spcBef>
              <a:spcAft>
                <a:spcPts val="0"/>
              </a:spcAft>
              <a:buClr>
                <a:srgbClr val="8A8A8A"/>
              </a:buClr>
              <a:buSzPts val="1800"/>
              <a:buNone/>
              <a:defRPr>
                <a:solidFill>
                  <a:srgbClr val="8A8A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1400"/>
              <a:buNone/>
              <a:defRPr>
                <a:solidFill>
                  <a:srgbClr val="8A8A8A"/>
                </a:solidFill>
              </a:defRPr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2000"/>
              <a:buNone/>
              <a:defRPr>
                <a:solidFill>
                  <a:srgbClr val="8A8A8A"/>
                </a:solidFill>
              </a:defRPr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2000"/>
              <a:buNone/>
              <a:defRPr>
                <a:solidFill>
                  <a:srgbClr val="8A8A8A"/>
                </a:solidFill>
              </a:defRPr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rgbClr val="8A8A8A"/>
              </a:buClr>
              <a:buSzPts val="2000"/>
              <a:buNone/>
              <a:defRPr>
                <a:solidFill>
                  <a:srgbClr val="8A8A8A"/>
                </a:solidFill>
              </a:defRPr>
            </a:lvl9pPr>
          </a:lstStyle>
          <a:p>
            <a:endParaRPr/>
          </a:p>
        </p:txBody>
      </p:sp>
      <p:pic>
        <p:nvPicPr>
          <p:cNvPr id="13" name="Google Shape;13;p2" descr="Southbank-IB-LOGO-LOCKUP-02_W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040" y="361476"/>
            <a:ext cx="4351981" cy="1099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Images and Text">
  <p:cSld name="Title, Images and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4748400" y="259645"/>
            <a:ext cx="4032000" cy="5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>
            <a:off x="4748400" y="1319494"/>
            <a:ext cx="4032000" cy="29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 rtl="0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marL="2743200" lvl="5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dt" idx="10"/>
          </p:nvPr>
        </p:nvSpPr>
        <p:spPr>
          <a:xfrm>
            <a:off x="4755940" y="4623902"/>
            <a:ext cx="37440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ftr" idx="11"/>
          </p:nvPr>
        </p:nvSpPr>
        <p:spPr>
          <a:xfrm>
            <a:off x="4756702" y="4489957"/>
            <a:ext cx="37440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8" name="Google Shape;78;p11" descr="Southbank-IB-LOGO-LOCKUP-01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633" y="4457337"/>
            <a:ext cx="3848448" cy="420479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1"/>
          <p:cNvSpPr txBox="1">
            <a:spLocks noGrp="1"/>
          </p:cNvSpPr>
          <p:nvPr>
            <p:ph type="body" idx="2"/>
          </p:nvPr>
        </p:nvSpPr>
        <p:spPr>
          <a:xfrm>
            <a:off x="4748400" y="733166"/>
            <a:ext cx="4032000" cy="3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  <a:defRPr sz="2400"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5pPr>
            <a:lvl6pPr marL="2743200" lvl="5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>
            <a:spLocks noGrp="1"/>
          </p:cNvSpPr>
          <p:nvPr>
            <p:ph type="pic" idx="3"/>
          </p:nvPr>
        </p:nvSpPr>
        <p:spPr>
          <a:xfrm>
            <a:off x="371225" y="365608"/>
            <a:ext cx="4032000" cy="19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81" name="Google Shape;81;p11"/>
          <p:cNvSpPr>
            <a:spLocks noGrp="1"/>
          </p:cNvSpPr>
          <p:nvPr>
            <p:ph type="pic" idx="4"/>
          </p:nvPr>
        </p:nvSpPr>
        <p:spPr>
          <a:xfrm>
            <a:off x="371473" y="2375906"/>
            <a:ext cx="4032000" cy="19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cxnSp>
        <p:nvCxnSpPr>
          <p:cNvPr id="82" name="Google Shape;82;p11"/>
          <p:cNvCxnSpPr/>
          <p:nvPr/>
        </p:nvCxnSpPr>
        <p:spPr>
          <a:xfrm>
            <a:off x="363452" y="4323208"/>
            <a:ext cx="8424000" cy="0"/>
          </a:xfrm>
          <a:prstGeom prst="straightConnector1">
            <a:avLst/>
          </a:prstGeom>
          <a:noFill/>
          <a:ln w="12700" cap="flat" cmpd="sng">
            <a:solidFill>
              <a:srgbClr val="65697B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>
            <a:spLocks noGrp="1"/>
          </p:cNvSpPr>
          <p:nvPr>
            <p:ph type="title"/>
          </p:nvPr>
        </p:nvSpPr>
        <p:spPr>
          <a:xfrm>
            <a:off x="576262" y="685800"/>
            <a:ext cx="7850100" cy="5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3300"/>
              <a:buNone/>
              <a:defRPr sz="3000" b="1" i="0" u="none" strike="noStrike" cap="none">
                <a:solidFill>
                  <a:srgbClr val="0041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041C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041C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041C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041C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041C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041C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041C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0041C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body" idx="1"/>
          </p:nvPr>
        </p:nvSpPr>
        <p:spPr>
          <a:xfrm>
            <a:off x="576262" y="1485900"/>
            <a:ext cx="78660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0041C4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sldNum" idx="12"/>
          </p:nvPr>
        </p:nvSpPr>
        <p:spPr>
          <a:xfrm>
            <a:off x="576262" y="4772025"/>
            <a:ext cx="19050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7AFF"/>
              </a:buClr>
              <a:buFont typeface="Arial"/>
              <a:buNone/>
              <a:defRPr sz="1000" b="0" i="0" u="none" strike="noStrike" cap="none">
                <a:solidFill>
                  <a:srgbClr val="377A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7AFF"/>
              </a:buClr>
              <a:buFont typeface="Arial"/>
              <a:buNone/>
              <a:defRPr sz="1000" b="0" i="0" u="none" strike="noStrike" cap="none">
                <a:solidFill>
                  <a:srgbClr val="377A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7AFF"/>
              </a:buClr>
              <a:buFont typeface="Arial"/>
              <a:buNone/>
              <a:defRPr sz="1000" b="0" i="0" u="none" strike="noStrike" cap="none">
                <a:solidFill>
                  <a:srgbClr val="377A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7AFF"/>
              </a:buClr>
              <a:buFont typeface="Arial"/>
              <a:buNone/>
              <a:defRPr sz="1000" b="0" i="0" u="none" strike="noStrike" cap="none">
                <a:solidFill>
                  <a:srgbClr val="377A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7AFF"/>
              </a:buClr>
              <a:buFont typeface="Arial"/>
              <a:buNone/>
              <a:defRPr sz="1000" b="0" i="0" u="none" strike="noStrike" cap="none">
                <a:solidFill>
                  <a:srgbClr val="377A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7AFF"/>
              </a:buClr>
              <a:buFont typeface="Arial"/>
              <a:buNone/>
              <a:defRPr sz="1000" b="0" i="0" u="none" strike="noStrike" cap="none">
                <a:solidFill>
                  <a:srgbClr val="377A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7AFF"/>
              </a:buClr>
              <a:buFont typeface="Arial"/>
              <a:buNone/>
              <a:defRPr sz="1000" b="0" i="0" u="none" strike="noStrike" cap="none">
                <a:solidFill>
                  <a:srgbClr val="377A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7AFF"/>
              </a:buClr>
              <a:buFont typeface="Arial"/>
              <a:buNone/>
              <a:defRPr sz="1000" b="0" i="0" u="none" strike="noStrike" cap="none">
                <a:solidFill>
                  <a:srgbClr val="377A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7AFF"/>
              </a:buClr>
              <a:buFont typeface="Arial"/>
              <a:buNone/>
              <a:defRPr sz="1000" b="0" i="0" u="none" strike="noStrike" cap="none">
                <a:solidFill>
                  <a:srgbClr val="377A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sldNum" idx="12"/>
          </p:nvPr>
        </p:nvSpPr>
        <p:spPr>
          <a:xfrm>
            <a:off x="576262" y="4772025"/>
            <a:ext cx="19050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7AFF"/>
              </a:buClr>
              <a:buFont typeface="Arial"/>
              <a:buNone/>
              <a:defRPr sz="1000" b="0" i="0" u="none" strike="noStrike" cap="none">
                <a:solidFill>
                  <a:srgbClr val="377A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7AFF"/>
              </a:buClr>
              <a:buFont typeface="Arial"/>
              <a:buNone/>
              <a:defRPr sz="1000" b="0" i="0" u="none" strike="noStrike" cap="none">
                <a:solidFill>
                  <a:srgbClr val="377A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7AFF"/>
              </a:buClr>
              <a:buFont typeface="Arial"/>
              <a:buNone/>
              <a:defRPr sz="1000" b="0" i="0" u="none" strike="noStrike" cap="none">
                <a:solidFill>
                  <a:srgbClr val="377A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7AFF"/>
              </a:buClr>
              <a:buFont typeface="Arial"/>
              <a:buNone/>
              <a:defRPr sz="1000" b="0" i="0" u="none" strike="noStrike" cap="none">
                <a:solidFill>
                  <a:srgbClr val="377A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7AFF"/>
              </a:buClr>
              <a:buFont typeface="Arial"/>
              <a:buNone/>
              <a:defRPr sz="1000" b="0" i="0" u="none" strike="noStrike" cap="none">
                <a:solidFill>
                  <a:srgbClr val="377A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7AFF"/>
              </a:buClr>
              <a:buFont typeface="Arial"/>
              <a:buNone/>
              <a:defRPr sz="1000" b="0" i="0" u="none" strike="noStrike" cap="none">
                <a:solidFill>
                  <a:srgbClr val="377A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7AFF"/>
              </a:buClr>
              <a:buFont typeface="Arial"/>
              <a:buNone/>
              <a:defRPr sz="1000" b="0" i="0" u="none" strike="noStrike" cap="none">
                <a:solidFill>
                  <a:srgbClr val="377A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7AFF"/>
              </a:buClr>
              <a:buFont typeface="Arial"/>
              <a:buNone/>
              <a:defRPr sz="1000" b="0" i="0" u="none" strike="noStrike" cap="none">
                <a:solidFill>
                  <a:srgbClr val="377A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7AFF"/>
              </a:buClr>
              <a:buFont typeface="Arial"/>
              <a:buNone/>
              <a:defRPr sz="1000" b="0" i="0" u="none" strike="noStrike" cap="none">
                <a:solidFill>
                  <a:srgbClr val="377A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rtl="0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228600" rtl="0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">
  <p:cSld name="Contents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79494" y="259645"/>
            <a:ext cx="8208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371654" y="845158"/>
            <a:ext cx="8172000" cy="3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AutoNum type="arabicPeriod"/>
              <a:defRPr sz="2400" b="0">
                <a:solidFill>
                  <a:schemeClr val="dk1"/>
                </a:solidFill>
              </a:defRPr>
            </a:lvl1pPr>
            <a:lvl2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rial Narrow"/>
              <a:buAutoNum type="arabicPeriod"/>
              <a:defRPr sz="2400" b="0">
                <a:solidFill>
                  <a:schemeClr val="dk1"/>
                </a:solidFill>
              </a:defRPr>
            </a:lvl2pPr>
            <a:lvl3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rial Narrow"/>
              <a:buAutoNum type="arabicPeriod"/>
              <a:defRPr sz="2400" b="0">
                <a:solidFill>
                  <a:schemeClr val="dk1"/>
                </a:solidFill>
              </a:defRPr>
            </a:lvl3pPr>
            <a:lvl4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rial Narrow"/>
              <a:buAutoNum type="arabicPeriod"/>
              <a:defRPr sz="2400" b="0">
                <a:solidFill>
                  <a:schemeClr val="dk1"/>
                </a:solidFill>
              </a:defRPr>
            </a:lvl4pPr>
            <a:lvl5pPr marL="2286000" lvl="4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AutoNum type="arabicPeriod"/>
              <a:defRPr sz="2400" b="0">
                <a:solidFill>
                  <a:schemeClr val="dk1"/>
                </a:solidFill>
              </a:defRPr>
            </a:lvl5pPr>
            <a:lvl6pPr marL="2743200" lvl="5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dt" idx="10"/>
          </p:nvPr>
        </p:nvSpPr>
        <p:spPr>
          <a:xfrm>
            <a:off x="4755940" y="4623902"/>
            <a:ext cx="37440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ftr" idx="11"/>
          </p:nvPr>
        </p:nvSpPr>
        <p:spPr>
          <a:xfrm>
            <a:off x="4756702" y="4489957"/>
            <a:ext cx="37440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9" name="Google Shape;19;p3" descr="Southbank-IB-LOGO-LOCKUP-01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633" y="4457337"/>
            <a:ext cx="3848448" cy="4204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Google Shape;20;p3"/>
          <p:cNvCxnSpPr/>
          <p:nvPr/>
        </p:nvCxnSpPr>
        <p:spPr>
          <a:xfrm>
            <a:off x="363452" y="4323208"/>
            <a:ext cx="8424000" cy="0"/>
          </a:xfrm>
          <a:prstGeom prst="straightConnector1">
            <a:avLst/>
          </a:prstGeom>
          <a:noFill/>
          <a:ln w="12700" cap="flat" cmpd="sng">
            <a:solidFill>
              <a:srgbClr val="65697B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6" name="Google Shape;126;p2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7" name="Google Shape;127;p2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31" name="Google Shape;131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4" name="Google Shape;134;p2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5" name="Google Shape;135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Text on White">
  <p:cSld name="Large Text on Whit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71654" y="172641"/>
            <a:ext cx="8388000" cy="40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30357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 b="1" i="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600"/>
              </a:spcBef>
              <a:spcAft>
                <a:spcPts val="0"/>
              </a:spcAft>
              <a:buSzPts val="5600"/>
              <a:buNone/>
              <a:defRPr sz="5600" b="1" i="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600"/>
              </a:spcBef>
              <a:spcAft>
                <a:spcPts val="0"/>
              </a:spcAft>
              <a:buSzPts val="5600"/>
              <a:buNone/>
              <a:defRPr sz="5600" b="1" i="0">
                <a:solidFill>
                  <a:schemeClr val="lt1"/>
                </a:solidFill>
              </a:defRPr>
            </a:lvl3pPr>
            <a:lvl4pPr marL="1828800" lvl="3" indent="-584200" algn="l" rtl="0">
              <a:spcBef>
                <a:spcPts val="600"/>
              </a:spcBef>
              <a:spcAft>
                <a:spcPts val="0"/>
              </a:spcAft>
              <a:buSzPts val="5600"/>
              <a:buChar char="•"/>
              <a:defRPr sz="5600" b="1" i="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 b="1" i="0">
                <a:solidFill>
                  <a:schemeClr val="lt1"/>
                </a:solidFill>
              </a:defRPr>
            </a:lvl5pPr>
            <a:lvl6pPr marL="2743200" lvl="5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dt" idx="10"/>
          </p:nvPr>
        </p:nvSpPr>
        <p:spPr>
          <a:xfrm>
            <a:off x="4755940" y="4623902"/>
            <a:ext cx="37440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ftr" idx="11"/>
          </p:nvPr>
        </p:nvSpPr>
        <p:spPr>
          <a:xfrm>
            <a:off x="4756702" y="4489957"/>
            <a:ext cx="37440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5" name="Google Shape;25;p4" descr="Southbank-IB-LOGO-LOCKUP-01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633" y="4457337"/>
            <a:ext cx="3848448" cy="4204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" name="Google Shape;26;p4"/>
          <p:cNvCxnSpPr/>
          <p:nvPr/>
        </p:nvCxnSpPr>
        <p:spPr>
          <a:xfrm>
            <a:off x="363452" y="4323208"/>
            <a:ext cx="8424000" cy="0"/>
          </a:xfrm>
          <a:prstGeom prst="straightConnector1">
            <a:avLst/>
          </a:prstGeom>
          <a:noFill/>
          <a:ln w="12700" cap="flat" cmpd="sng">
            <a:solidFill>
              <a:srgbClr val="65697B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Text on Blue">
  <p:cSld name="Large Text on Blue"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71654" y="172641"/>
            <a:ext cx="8388000" cy="40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30357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600"/>
              <a:buNone/>
              <a:defRPr sz="5600" b="1" i="0">
                <a:solidFill>
                  <a:schemeClr val="lt2"/>
                </a:solidFill>
              </a:defRPr>
            </a:lvl1pPr>
            <a:lvl2pPr marL="914400" lvl="1" indent="-228600" algn="l" rtl="0">
              <a:spcBef>
                <a:spcPts val="600"/>
              </a:spcBef>
              <a:spcAft>
                <a:spcPts val="0"/>
              </a:spcAft>
              <a:buSzPts val="5600"/>
              <a:buNone/>
              <a:defRPr sz="5600" b="1" i="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600"/>
              </a:spcBef>
              <a:spcAft>
                <a:spcPts val="0"/>
              </a:spcAft>
              <a:buSzPts val="5600"/>
              <a:buNone/>
              <a:defRPr sz="5600" b="1" i="0">
                <a:solidFill>
                  <a:schemeClr val="lt1"/>
                </a:solidFill>
              </a:defRPr>
            </a:lvl3pPr>
            <a:lvl4pPr marL="1828800" lvl="3" indent="-584200" algn="l" rtl="0">
              <a:spcBef>
                <a:spcPts val="600"/>
              </a:spcBef>
              <a:spcAft>
                <a:spcPts val="0"/>
              </a:spcAft>
              <a:buSzPts val="5600"/>
              <a:buChar char="•"/>
              <a:defRPr sz="5600" b="1" i="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 b="1" i="0">
                <a:solidFill>
                  <a:schemeClr val="lt1"/>
                </a:solidFill>
              </a:defRPr>
            </a:lvl5pPr>
            <a:lvl6pPr marL="2743200" lvl="5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dt" idx="10"/>
          </p:nvPr>
        </p:nvSpPr>
        <p:spPr>
          <a:xfrm>
            <a:off x="4755940" y="4623902"/>
            <a:ext cx="37440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ftr" idx="11"/>
          </p:nvPr>
        </p:nvSpPr>
        <p:spPr>
          <a:xfrm>
            <a:off x="4756702" y="4489957"/>
            <a:ext cx="37440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1" name="Google Shape;31;p5"/>
          <p:cNvCxnSpPr/>
          <p:nvPr/>
        </p:nvCxnSpPr>
        <p:spPr>
          <a:xfrm>
            <a:off x="363452" y="4323208"/>
            <a:ext cx="8424000" cy="0"/>
          </a:xfrm>
          <a:prstGeom prst="straightConnector1">
            <a:avLst/>
          </a:prstGeom>
          <a:noFill/>
          <a:ln w="127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2" name="Google Shape;32;p5" descr="Southbank-IB-LOGO-LOCKUP-01_W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600" y="4458261"/>
            <a:ext cx="3884412" cy="4208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Text on Grey">
  <p:cSld name="Large Text on Grey">
    <p:bg>
      <p:bgPr>
        <a:solidFill>
          <a:schemeClr val="accen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371654" y="172641"/>
            <a:ext cx="8388000" cy="40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30357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600"/>
              <a:buNone/>
              <a:defRPr sz="5600" b="1" i="0">
                <a:solidFill>
                  <a:schemeClr val="lt2"/>
                </a:solidFill>
              </a:defRPr>
            </a:lvl1pPr>
            <a:lvl2pPr marL="914400" lvl="1" indent="-228600" algn="l" rtl="0">
              <a:spcBef>
                <a:spcPts val="600"/>
              </a:spcBef>
              <a:spcAft>
                <a:spcPts val="0"/>
              </a:spcAft>
              <a:buSzPts val="5600"/>
              <a:buNone/>
              <a:defRPr sz="5600" b="1" i="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600"/>
              </a:spcBef>
              <a:spcAft>
                <a:spcPts val="0"/>
              </a:spcAft>
              <a:buSzPts val="5600"/>
              <a:buNone/>
              <a:defRPr sz="5600" b="1" i="0">
                <a:solidFill>
                  <a:schemeClr val="lt1"/>
                </a:solidFill>
              </a:defRPr>
            </a:lvl3pPr>
            <a:lvl4pPr marL="1828800" lvl="3" indent="-584200" algn="l" rtl="0">
              <a:spcBef>
                <a:spcPts val="600"/>
              </a:spcBef>
              <a:spcAft>
                <a:spcPts val="0"/>
              </a:spcAft>
              <a:buSzPts val="5600"/>
              <a:buChar char="•"/>
              <a:defRPr sz="5600" b="1" i="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 b="1" i="0">
                <a:solidFill>
                  <a:schemeClr val="lt1"/>
                </a:solidFill>
              </a:defRPr>
            </a:lvl5pPr>
            <a:lvl6pPr marL="2743200" lvl="5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dt" idx="10"/>
          </p:nvPr>
        </p:nvSpPr>
        <p:spPr>
          <a:xfrm>
            <a:off x="4755940" y="4623902"/>
            <a:ext cx="37440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ftr" idx="11"/>
          </p:nvPr>
        </p:nvSpPr>
        <p:spPr>
          <a:xfrm>
            <a:off x="4756702" y="4489957"/>
            <a:ext cx="37440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7" name="Google Shape;37;p6"/>
          <p:cNvCxnSpPr/>
          <p:nvPr/>
        </p:nvCxnSpPr>
        <p:spPr>
          <a:xfrm>
            <a:off x="363452" y="4323208"/>
            <a:ext cx="8424000" cy="0"/>
          </a:xfrm>
          <a:prstGeom prst="straightConnector1">
            <a:avLst/>
          </a:prstGeom>
          <a:noFill/>
          <a:ln w="127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8" name="Google Shape;38;p6" descr="Southbank-IB-LOGO-LOCKUP-01_W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600" y="4458261"/>
            <a:ext cx="3884412" cy="4208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1-Col Content">
  <p:cSld name="Title and 1-Col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379494" y="259645"/>
            <a:ext cx="8208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371654" y="1319494"/>
            <a:ext cx="8172000" cy="29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 rtl="0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marL="2743200" lvl="5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4755940" y="4623902"/>
            <a:ext cx="37440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4756702" y="4489957"/>
            <a:ext cx="37440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4" name="Google Shape;44;p7" descr="Southbank-IB-LOGO-LOCKUP-01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633" y="4457337"/>
            <a:ext cx="3848448" cy="4204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" name="Google Shape;45;p7"/>
          <p:cNvCxnSpPr/>
          <p:nvPr/>
        </p:nvCxnSpPr>
        <p:spPr>
          <a:xfrm>
            <a:off x="363452" y="4323208"/>
            <a:ext cx="8424000" cy="0"/>
          </a:xfrm>
          <a:prstGeom prst="straightConnector1">
            <a:avLst/>
          </a:prstGeom>
          <a:noFill/>
          <a:ln w="12700" cap="flat" cmpd="sng">
            <a:solidFill>
              <a:srgbClr val="65697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7"/>
          <p:cNvSpPr txBox="1">
            <a:spLocks noGrp="1"/>
          </p:cNvSpPr>
          <p:nvPr>
            <p:ph type="body" idx="2"/>
          </p:nvPr>
        </p:nvSpPr>
        <p:spPr>
          <a:xfrm>
            <a:off x="379494" y="733166"/>
            <a:ext cx="8208000" cy="3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  <a:defRPr sz="2400"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5pPr>
            <a:lvl6pPr marL="2743200" lvl="5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2-Col Content">
  <p:cSld name="Title and 2-Col Conte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379494" y="259645"/>
            <a:ext cx="8208000" cy="5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371654" y="1319494"/>
            <a:ext cx="4032000" cy="29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 rtl="0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marL="2743200" lvl="5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dt" idx="10"/>
          </p:nvPr>
        </p:nvSpPr>
        <p:spPr>
          <a:xfrm>
            <a:off x="4755940" y="4623902"/>
            <a:ext cx="37440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ftr" idx="11"/>
          </p:nvPr>
        </p:nvSpPr>
        <p:spPr>
          <a:xfrm>
            <a:off x="4756702" y="4489957"/>
            <a:ext cx="37440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2" name="Google Shape;52;p8" descr="Southbank-IB-LOGO-LOCKUP-01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633" y="4457337"/>
            <a:ext cx="3848448" cy="420479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8"/>
          <p:cNvSpPr txBox="1">
            <a:spLocks noGrp="1"/>
          </p:cNvSpPr>
          <p:nvPr>
            <p:ph type="body" idx="2"/>
          </p:nvPr>
        </p:nvSpPr>
        <p:spPr>
          <a:xfrm>
            <a:off x="379494" y="733166"/>
            <a:ext cx="8208000" cy="3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  <a:defRPr sz="2400"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5pPr>
            <a:lvl6pPr marL="2743200" lvl="5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3"/>
          </p:nvPr>
        </p:nvSpPr>
        <p:spPr>
          <a:xfrm>
            <a:off x="4747919" y="1319981"/>
            <a:ext cx="4032000" cy="29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 rtl="0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marL="2743200" lvl="5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55" name="Google Shape;55;p8"/>
          <p:cNvCxnSpPr/>
          <p:nvPr/>
        </p:nvCxnSpPr>
        <p:spPr>
          <a:xfrm>
            <a:off x="363452" y="4323208"/>
            <a:ext cx="8424000" cy="0"/>
          </a:xfrm>
          <a:prstGeom prst="straightConnector1">
            <a:avLst/>
          </a:prstGeom>
          <a:noFill/>
          <a:ln w="12700" cap="flat" cmpd="sng">
            <a:solidFill>
              <a:srgbClr val="65697B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Image">
  <p:cSld name="Title and Imag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379494" y="259645"/>
            <a:ext cx="8208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755940" y="4623902"/>
            <a:ext cx="37440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756702" y="4489957"/>
            <a:ext cx="37440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0" name="Google Shape;60;p9" descr="Southbank-IB-LOGO-LOCKUP-01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633" y="4457337"/>
            <a:ext cx="3848448" cy="420479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379494" y="733166"/>
            <a:ext cx="8208000" cy="3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  <a:defRPr sz="2400"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5pPr>
            <a:lvl6pPr marL="2743200" lvl="5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>
            <a:spLocks noGrp="1"/>
          </p:cNvSpPr>
          <p:nvPr>
            <p:ph type="pic" idx="2"/>
          </p:nvPr>
        </p:nvSpPr>
        <p:spPr>
          <a:xfrm>
            <a:off x="363203" y="1292786"/>
            <a:ext cx="8406000" cy="2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cxnSp>
        <p:nvCxnSpPr>
          <p:cNvPr id="63" name="Google Shape;63;p9"/>
          <p:cNvCxnSpPr/>
          <p:nvPr/>
        </p:nvCxnSpPr>
        <p:spPr>
          <a:xfrm>
            <a:off x="363452" y="4323208"/>
            <a:ext cx="8424000" cy="0"/>
          </a:xfrm>
          <a:prstGeom prst="straightConnector1">
            <a:avLst/>
          </a:prstGeom>
          <a:noFill/>
          <a:ln w="12700" cap="flat" cmpd="sng">
            <a:solidFill>
              <a:srgbClr val="65697B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and Image">
  <p:cSld name="Title, Text and Imag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379494" y="259645"/>
            <a:ext cx="4032000" cy="5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>
            <a:off x="371654" y="1319494"/>
            <a:ext cx="4032000" cy="29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 rtl="0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5pPr>
            <a:lvl6pPr marL="2743200" lvl="5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dt" idx="10"/>
          </p:nvPr>
        </p:nvSpPr>
        <p:spPr>
          <a:xfrm>
            <a:off x="4755940" y="4623902"/>
            <a:ext cx="37440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ftr" idx="11"/>
          </p:nvPr>
        </p:nvSpPr>
        <p:spPr>
          <a:xfrm>
            <a:off x="4756702" y="4489957"/>
            <a:ext cx="37440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9" name="Google Shape;69;p10" descr="Southbank-IB-LOGO-LOCKUP-01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633" y="4457337"/>
            <a:ext cx="3848448" cy="42047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0"/>
          <p:cNvSpPr txBox="1">
            <a:spLocks noGrp="1"/>
          </p:cNvSpPr>
          <p:nvPr>
            <p:ph type="body" idx="2"/>
          </p:nvPr>
        </p:nvSpPr>
        <p:spPr>
          <a:xfrm>
            <a:off x="379494" y="733166"/>
            <a:ext cx="4032000" cy="3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marL="1371600" lvl="2" indent="-22860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  <a:defRPr sz="2400"/>
            </a:lvl4pPr>
            <a:lvl5pPr marL="2286000" lvl="4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5pPr>
            <a:lvl6pPr marL="2743200" lvl="5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>
            <a:spLocks noGrp="1"/>
          </p:cNvSpPr>
          <p:nvPr>
            <p:ph type="pic" idx="3"/>
          </p:nvPr>
        </p:nvSpPr>
        <p:spPr>
          <a:xfrm>
            <a:off x="4731837" y="357414"/>
            <a:ext cx="4086000" cy="3884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cxnSp>
        <p:nvCxnSpPr>
          <p:cNvPr id="72" name="Google Shape;72;p10"/>
          <p:cNvCxnSpPr/>
          <p:nvPr/>
        </p:nvCxnSpPr>
        <p:spPr>
          <a:xfrm>
            <a:off x="363452" y="4323208"/>
            <a:ext cx="8424000" cy="0"/>
          </a:xfrm>
          <a:prstGeom prst="straightConnector1">
            <a:avLst/>
          </a:prstGeom>
          <a:noFill/>
          <a:ln w="12700" cap="flat" cmpd="sng">
            <a:solidFill>
              <a:srgbClr val="65697B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79494" y="259645"/>
            <a:ext cx="8208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 Narrow"/>
              <a:buNone/>
              <a:defRPr sz="33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71654" y="1319494"/>
            <a:ext cx="8172000" cy="29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755940" y="4623902"/>
            <a:ext cx="37440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756702" y="4489957"/>
            <a:ext cx="3744000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1" i="0" u="none" strike="noStrike" cap="none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lt2"/>
                </a:solidFill>
              </a:defRPr>
            </a:lvl1pPr>
            <a:lvl2pPr lvl="1" algn="r" rtl="0">
              <a:buNone/>
              <a:defRPr sz="1000">
                <a:solidFill>
                  <a:schemeClr val="lt2"/>
                </a:solidFill>
              </a:defRPr>
            </a:lvl2pPr>
            <a:lvl3pPr lvl="2" algn="r" rtl="0">
              <a:buNone/>
              <a:defRPr sz="1000">
                <a:solidFill>
                  <a:schemeClr val="lt2"/>
                </a:solidFill>
              </a:defRPr>
            </a:lvl3pPr>
            <a:lvl4pPr lvl="3" algn="r" rtl="0">
              <a:buNone/>
              <a:defRPr sz="1000">
                <a:solidFill>
                  <a:schemeClr val="lt2"/>
                </a:solidFill>
              </a:defRPr>
            </a:lvl4pPr>
            <a:lvl5pPr lvl="4" algn="r" rtl="0">
              <a:buNone/>
              <a:defRPr sz="1000">
                <a:solidFill>
                  <a:schemeClr val="lt2"/>
                </a:solidFill>
              </a:defRPr>
            </a:lvl5pPr>
            <a:lvl6pPr lvl="5" algn="r" rtl="0">
              <a:buNone/>
              <a:defRPr sz="1000">
                <a:solidFill>
                  <a:schemeClr val="lt2"/>
                </a:solidFill>
              </a:defRPr>
            </a:lvl6pPr>
            <a:lvl7pPr lvl="6" algn="r" rtl="0">
              <a:buNone/>
              <a:defRPr sz="1000">
                <a:solidFill>
                  <a:schemeClr val="lt2"/>
                </a:solidFill>
              </a:defRPr>
            </a:lvl7pPr>
            <a:lvl8pPr lvl="7" algn="r" rtl="0">
              <a:buNone/>
              <a:defRPr sz="1000">
                <a:solidFill>
                  <a:schemeClr val="lt2"/>
                </a:solidFill>
              </a:defRPr>
            </a:lvl8pPr>
            <a:lvl9pPr lvl="8" algn="r" rtl="0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 txBox="1">
            <a:spLocks noGrp="1"/>
          </p:cNvSpPr>
          <p:nvPr>
            <p:ph type="ctrTitle"/>
          </p:nvPr>
        </p:nvSpPr>
        <p:spPr>
          <a:xfrm>
            <a:off x="395525" y="1518684"/>
            <a:ext cx="8064000" cy="159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Earth Protectors Conference For Primary Educators</a:t>
            </a:r>
            <a:endParaRPr/>
          </a:p>
        </p:txBody>
      </p:sp>
      <p:sp>
        <p:nvSpPr>
          <p:cNvPr id="143" name="Google Shape;143;p27"/>
          <p:cNvSpPr txBox="1">
            <a:spLocks noGrp="1"/>
          </p:cNvSpPr>
          <p:nvPr>
            <p:ph type="subTitle" idx="1"/>
          </p:nvPr>
        </p:nvSpPr>
        <p:spPr>
          <a:xfrm>
            <a:off x="348200" y="3731900"/>
            <a:ext cx="4033800" cy="65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100"/>
              </a:spcBef>
              <a:spcAft>
                <a:spcPts val="0"/>
              </a:spcAft>
              <a:buNone/>
            </a:pPr>
            <a:r>
              <a:rPr lang="en-GB"/>
              <a:t>28th February 2020</a:t>
            </a:r>
            <a:endParaRPr/>
          </a:p>
          <a:p>
            <a:pPr marL="0" lvl="0" indent="0" algn="l" rtl="0">
              <a:spcBef>
                <a:spcPts val="1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6"/>
          <p:cNvSpPr txBox="1">
            <a:spLocks noGrp="1"/>
          </p:cNvSpPr>
          <p:nvPr>
            <p:ph type="ctrTitle"/>
          </p:nvPr>
        </p:nvSpPr>
        <p:spPr>
          <a:xfrm>
            <a:off x="3701850" y="310000"/>
            <a:ext cx="50556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1C4"/>
              </a:buClr>
              <a:buFont typeface="Arial"/>
              <a:buNone/>
            </a:pPr>
            <a:r>
              <a:rPr lang="en-GB" sz="3000" b="1" i="0" u="none" strike="noStrike" cap="none" dirty="0">
                <a:solidFill>
                  <a:schemeClr val="accent5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Year</a:t>
            </a:r>
            <a:r>
              <a:rPr lang="en-GB" sz="3000" dirty="0">
                <a:solidFill>
                  <a:schemeClr val="accent5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3 Sharing the Planet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6" name="Google Shape;206;p36"/>
          <p:cNvSpPr txBox="1"/>
          <p:nvPr/>
        </p:nvSpPr>
        <p:spPr>
          <a:xfrm>
            <a:off x="1057050" y="1486525"/>
            <a:ext cx="7090500" cy="31161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/>
              <a:t>Central idea</a:t>
            </a:r>
            <a:r>
              <a:rPr lang="en-GB" sz="1800"/>
              <a:t>: Human influence can have a positive and negative impact on the Earth’s ecosystems 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/>
              <a:t>Concepts</a:t>
            </a:r>
            <a:r>
              <a:rPr lang="en-GB" sz="1800"/>
              <a:t>: Connection Change Responsibility 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/>
              <a:t>Lines of Inquiry:</a:t>
            </a:r>
            <a:endParaRPr sz="1800" b="1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Interdependence of plants and animals in particular habitats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How living things develop in conjunction with seasonal change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Human impact on ecosystems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/>
              <a:t>Action</a:t>
            </a:r>
            <a:r>
              <a:rPr lang="en-GB" sz="1800"/>
              <a:t>: Luna Tyne Luca share memories and information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 b="1">
              <a:solidFill>
                <a:srgbClr val="0041C4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7"/>
          <p:cNvSpPr txBox="1">
            <a:spLocks noGrp="1"/>
          </p:cNvSpPr>
          <p:nvPr>
            <p:ph type="ctrTitle"/>
          </p:nvPr>
        </p:nvSpPr>
        <p:spPr>
          <a:xfrm>
            <a:off x="3701850" y="310000"/>
            <a:ext cx="50556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1C4"/>
              </a:buClr>
              <a:buFont typeface="Arial"/>
              <a:buNone/>
            </a:pPr>
            <a:r>
              <a:rPr lang="en-GB" sz="3000" b="1" i="0" u="none" strike="noStrike" cap="none" dirty="0">
                <a:solidFill>
                  <a:schemeClr val="accent5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Year</a:t>
            </a:r>
            <a:r>
              <a:rPr lang="en-GB" sz="3000" dirty="0">
                <a:solidFill>
                  <a:schemeClr val="accent5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5 Sharing the Planet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2" name="Google Shape;212;p37"/>
          <p:cNvSpPr txBox="1"/>
          <p:nvPr/>
        </p:nvSpPr>
        <p:spPr>
          <a:xfrm>
            <a:off x="1057050" y="1486525"/>
            <a:ext cx="7090500" cy="31161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/>
              <a:t>Central idea: </a:t>
            </a:r>
            <a:r>
              <a:rPr lang="en-GB" sz="1800"/>
              <a:t>People have a shared responsibility to reduce their negative impact on the Earth </a:t>
            </a:r>
            <a:endParaRPr sz="18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/>
              <a:t>Concepts: </a:t>
            </a:r>
            <a:r>
              <a:rPr lang="en-GB" sz="1800"/>
              <a:t>Causation Change Responsibility </a:t>
            </a:r>
            <a:endParaRPr sz="18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/>
              <a:t>Lines of Inquiry:</a:t>
            </a:r>
            <a:endParaRPr sz="1800" b="1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How humans pollute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The effect of pollution on the planet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Action and decisions related to pollution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/>
              <a:t>Action: </a:t>
            </a:r>
            <a:r>
              <a:rPr lang="en-GB" sz="1800"/>
              <a:t>students to share memories</a:t>
            </a:r>
            <a:endParaRPr sz="18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800" b="1">
              <a:solidFill>
                <a:srgbClr val="0041C4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8"/>
          <p:cNvSpPr txBox="1">
            <a:spLocks noGrp="1"/>
          </p:cNvSpPr>
          <p:nvPr>
            <p:ph type="ctrTitle"/>
          </p:nvPr>
        </p:nvSpPr>
        <p:spPr>
          <a:xfrm>
            <a:off x="3701850" y="310000"/>
            <a:ext cx="50556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1C4"/>
              </a:buClr>
              <a:buFont typeface="Arial"/>
              <a:buNone/>
            </a:pPr>
            <a:r>
              <a:rPr lang="en-GB" sz="3000" b="1" i="0" u="none" strike="noStrike" cap="none" dirty="0">
                <a:solidFill>
                  <a:schemeClr val="accent5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Year</a:t>
            </a:r>
            <a:r>
              <a:rPr lang="en-GB" sz="3000" dirty="0">
                <a:solidFill>
                  <a:schemeClr val="accent5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4 Sharing the Planet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8" name="Google Shape;218;p38"/>
          <p:cNvSpPr txBox="1"/>
          <p:nvPr/>
        </p:nvSpPr>
        <p:spPr>
          <a:xfrm>
            <a:off x="1057050" y="1486525"/>
            <a:ext cx="7090500" cy="31161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/>
              <a:t>Central idea: </a:t>
            </a:r>
            <a:r>
              <a:rPr lang="en-GB" sz="1800"/>
              <a:t>Finding peaceful solutions to conflict can lead to a better quality of human life. 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/>
              <a:t>Concepts: </a:t>
            </a:r>
            <a:r>
              <a:rPr lang="en-GB" sz="1800"/>
              <a:t>Causation Perspective Responsibility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/>
              <a:t>Lines of Inquiry: </a:t>
            </a:r>
            <a:endParaRPr sz="1800" b="1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Causes of conflict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Conflict resolution and management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Living and working together peacefully 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/>
              <a:t>Action: </a:t>
            </a:r>
            <a:r>
              <a:rPr lang="en-GB" sz="1800"/>
              <a:t>Nina Luna Luca Tyne to add memories and info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 b="1">
              <a:solidFill>
                <a:srgbClr val="0041C4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9"/>
          <p:cNvSpPr txBox="1">
            <a:spLocks noGrp="1"/>
          </p:cNvSpPr>
          <p:nvPr>
            <p:ph type="ctrTitle"/>
          </p:nvPr>
        </p:nvSpPr>
        <p:spPr>
          <a:xfrm>
            <a:off x="3701850" y="310000"/>
            <a:ext cx="50556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1C4"/>
              </a:buClr>
              <a:buFont typeface="Arial"/>
              <a:buNone/>
            </a:pPr>
            <a:r>
              <a:rPr lang="en-GB" sz="3000" b="1" i="0" u="none" strike="noStrike" cap="none" dirty="0">
                <a:solidFill>
                  <a:schemeClr val="accent5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Year</a:t>
            </a:r>
            <a:r>
              <a:rPr lang="en-GB" sz="3000" dirty="0">
                <a:solidFill>
                  <a:schemeClr val="accent5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6 Sharing the Planet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24" name="Google Shape;224;p39"/>
          <p:cNvSpPr txBox="1"/>
          <p:nvPr/>
        </p:nvSpPr>
        <p:spPr>
          <a:xfrm>
            <a:off x="1057050" y="1486525"/>
            <a:ext cx="7090500" cy="33522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/>
              <a:t>Central idea: </a:t>
            </a:r>
            <a:r>
              <a:rPr lang="en-GB" sz="1800"/>
              <a:t>The sustainability of the environment is dependent on the ways people use energy. 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/>
              <a:t>Concepts: </a:t>
            </a:r>
            <a:r>
              <a:rPr lang="en-GB" sz="1800"/>
              <a:t>Function Causation Responsibility</a:t>
            </a:r>
            <a:endParaRPr sz="18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/>
              <a:t>Lines of Inquiry:</a:t>
            </a:r>
            <a:endParaRPr sz="1800" b="1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The origin, storage and transfer of energy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Sustainable ways to source and use energy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The impact of our demands on the environment 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/>
              <a:t>Action:</a:t>
            </a:r>
            <a:r>
              <a:rPr lang="en-GB" sz="1800"/>
              <a:t> Posters, energy debate, TED talks, reducing plastic, reducing packaging, reducing paper use in the school, drama, sharing information at assembly</a:t>
            </a:r>
            <a:endParaRPr sz="1800" b="1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 b="1">
              <a:solidFill>
                <a:srgbClr val="0041C4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0"/>
          <p:cNvSpPr txBox="1">
            <a:spLocks noGrp="1"/>
          </p:cNvSpPr>
          <p:nvPr>
            <p:ph type="body" idx="1"/>
          </p:nvPr>
        </p:nvSpPr>
        <p:spPr>
          <a:xfrm>
            <a:off x="371654" y="172641"/>
            <a:ext cx="8388000" cy="406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0" name="Google Shape;23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050" y="210601"/>
            <a:ext cx="8388001" cy="3994298"/>
          </a:xfrm>
          <a:prstGeom prst="rect">
            <a:avLst/>
          </a:prstGeom>
          <a:noFill/>
          <a:ln w="9525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31" name="Google Shape;231;p40"/>
          <p:cNvSpPr txBox="1"/>
          <p:nvPr/>
        </p:nvSpPr>
        <p:spPr>
          <a:xfrm>
            <a:off x="360950" y="332550"/>
            <a:ext cx="3681900" cy="6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Makey Makey circuits to study electricity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41"/>
          <p:cNvPicPr preferRelativeResize="0"/>
          <p:nvPr/>
        </p:nvPicPr>
        <p:blipFill rotWithShape="1">
          <a:blip r:embed="rId3">
            <a:alphaModFix/>
          </a:blip>
          <a:srcRect l="8442" t="1691" r="3707" b="3235"/>
          <a:stretch/>
        </p:blipFill>
        <p:spPr>
          <a:xfrm rot="211035">
            <a:off x="4066850" y="388909"/>
            <a:ext cx="4572000" cy="3707962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41"/>
          <p:cNvSpPr txBox="1"/>
          <p:nvPr/>
        </p:nvSpPr>
        <p:spPr>
          <a:xfrm>
            <a:off x="1196125" y="145700"/>
            <a:ext cx="725400" cy="42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38" name="Google Shape;238;p41"/>
          <p:cNvPicPr preferRelativeResize="0"/>
          <p:nvPr/>
        </p:nvPicPr>
        <p:blipFill rotWithShape="1">
          <a:blip r:embed="rId4">
            <a:alphaModFix/>
          </a:blip>
          <a:srcRect l="5861" t="7903" r="3887" b="6193"/>
          <a:stretch/>
        </p:blipFill>
        <p:spPr>
          <a:xfrm rot="5041065">
            <a:off x="102541" y="812004"/>
            <a:ext cx="3851456" cy="274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2"/>
          <p:cNvSpPr txBox="1">
            <a:spLocks noGrp="1"/>
          </p:cNvSpPr>
          <p:nvPr>
            <p:ph type="title"/>
          </p:nvPr>
        </p:nvSpPr>
        <p:spPr>
          <a:xfrm>
            <a:off x="379506" y="259650"/>
            <a:ext cx="7775700" cy="50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D85C6"/>
                </a:solidFill>
                <a:latin typeface="Arial"/>
                <a:ea typeface="Arial"/>
                <a:cs typeface="Arial"/>
                <a:sym typeface="Arial"/>
              </a:rPr>
              <a:t>Next steps - the Sustainability Centre</a:t>
            </a:r>
            <a:endParaRPr>
              <a:solidFill>
                <a:srgbClr val="3D85C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42"/>
          <p:cNvSpPr txBox="1">
            <a:spLocks noGrp="1"/>
          </p:cNvSpPr>
          <p:nvPr>
            <p:ph type="body" idx="1"/>
          </p:nvPr>
        </p:nvSpPr>
        <p:spPr>
          <a:xfrm>
            <a:off x="371650" y="3839925"/>
            <a:ext cx="7775700" cy="39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42"/>
          <p:cNvSpPr txBox="1">
            <a:spLocks noGrp="1"/>
          </p:cNvSpPr>
          <p:nvPr>
            <p:ph type="body" idx="2"/>
          </p:nvPr>
        </p:nvSpPr>
        <p:spPr>
          <a:xfrm>
            <a:off x="379500" y="733200"/>
            <a:ext cx="8277900" cy="293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6" name="Google Shape;24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73180">
            <a:off x="4726200" y="1037138"/>
            <a:ext cx="4095176" cy="3069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89752">
            <a:off x="250900" y="1112725"/>
            <a:ext cx="4079825" cy="305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3"/>
          <p:cNvSpPr txBox="1"/>
          <p:nvPr/>
        </p:nvSpPr>
        <p:spPr>
          <a:xfrm>
            <a:off x="174125" y="123675"/>
            <a:ext cx="2945400" cy="456900"/>
          </a:xfrm>
          <a:prstGeom prst="rect">
            <a:avLst/>
          </a:prstGeom>
          <a:noFill/>
          <a:ln w="9525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Sustainable building materials...</a:t>
            </a:r>
            <a:endParaRPr/>
          </a:p>
        </p:txBody>
      </p:sp>
      <p:pic>
        <p:nvPicPr>
          <p:cNvPr id="253" name="Google Shape;25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">
            <a:off x="128962" y="580576"/>
            <a:ext cx="3035725" cy="2275189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43"/>
          <p:cNvSpPr txBox="1"/>
          <p:nvPr/>
        </p:nvSpPr>
        <p:spPr>
          <a:xfrm>
            <a:off x="5812175" y="123675"/>
            <a:ext cx="2637600" cy="351600"/>
          </a:xfrm>
          <a:prstGeom prst="rect">
            <a:avLst/>
          </a:prstGeom>
          <a:noFill/>
          <a:ln w="9525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And making our own buildings</a:t>
            </a:r>
            <a:endParaRPr/>
          </a:p>
        </p:txBody>
      </p:sp>
      <p:pic>
        <p:nvPicPr>
          <p:cNvPr id="255" name="Google Shape;255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82726">
            <a:off x="6461000" y="650424"/>
            <a:ext cx="2563576" cy="192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76780">
            <a:off x="3150675" y="2629810"/>
            <a:ext cx="2842649" cy="2130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291884">
            <a:off x="6398816" y="3377893"/>
            <a:ext cx="2687947" cy="2014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4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2400" y="3008166"/>
            <a:ext cx="2645769" cy="1982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43"/>
          <p:cNvPicPr preferRelativeResize="0"/>
          <p:nvPr/>
        </p:nvPicPr>
        <p:blipFill rotWithShape="1">
          <a:blip r:embed="rId8">
            <a:alphaModFix/>
          </a:blip>
          <a:srcRect l="11300" t="12064"/>
          <a:stretch/>
        </p:blipFill>
        <p:spPr>
          <a:xfrm rot="250160">
            <a:off x="3338884" y="432696"/>
            <a:ext cx="2849106" cy="2116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379595">
            <a:off x="356896" y="311558"/>
            <a:ext cx="5950825" cy="4459402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44"/>
          <p:cNvSpPr txBox="1"/>
          <p:nvPr/>
        </p:nvSpPr>
        <p:spPr>
          <a:xfrm>
            <a:off x="6956337" y="1508088"/>
            <a:ext cx="1164900" cy="4506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/>
              <a:t>Success!</a:t>
            </a:r>
            <a:endParaRPr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5"/>
          <p:cNvSpPr txBox="1"/>
          <p:nvPr/>
        </p:nvSpPr>
        <p:spPr>
          <a:xfrm>
            <a:off x="3108525" y="486400"/>
            <a:ext cx="2758500" cy="616800"/>
          </a:xfrm>
          <a:prstGeom prst="rect">
            <a:avLst/>
          </a:prstGeom>
          <a:noFill/>
          <a:ln w="9525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Exploring different perspectives for a proposed wind turbine site</a:t>
            </a:r>
            <a:endParaRPr/>
          </a:p>
        </p:txBody>
      </p:sp>
      <p:pic>
        <p:nvPicPr>
          <p:cNvPr id="271" name="Google Shape;27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71803">
            <a:off x="152400" y="2649975"/>
            <a:ext cx="3119225" cy="234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978456">
            <a:off x="152400" y="152400"/>
            <a:ext cx="2913625" cy="2186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6">
            <a:off x="3314430" y="1625193"/>
            <a:ext cx="2854363" cy="213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291883">
            <a:off x="5997426" y="11999"/>
            <a:ext cx="2795668" cy="2095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4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413918">
            <a:off x="5977543" y="2724871"/>
            <a:ext cx="2670406" cy="2001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 txBox="1">
            <a:spLocks noGrp="1"/>
          </p:cNvSpPr>
          <p:nvPr>
            <p:ph type="ctrTitle"/>
          </p:nvPr>
        </p:nvSpPr>
        <p:spPr>
          <a:xfrm>
            <a:off x="672725" y="1774125"/>
            <a:ext cx="8052300" cy="26049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1C4"/>
              </a:buClr>
              <a:buFont typeface="Arial"/>
              <a:buNone/>
            </a:pP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International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Baccalaureate			3-18yrs</a:t>
            </a:r>
            <a:endParaRPr sz="2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1C4"/>
              </a:buClr>
              <a:buFont typeface="Arial"/>
              <a:buNone/>
            </a:pPr>
            <a:endParaRPr sz="2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1C4"/>
              </a:buClr>
              <a:buFont typeface="Arial"/>
              <a:buNone/>
            </a:pPr>
            <a:r>
              <a:rPr lang="en-GB" sz="2400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Primary Years Programme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GB" sz="2400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PYP		3-12</a:t>
            </a:r>
            <a:endParaRPr sz="2400" b="1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1C4"/>
              </a:buClr>
              <a:buFont typeface="Arial"/>
              <a:buNone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Middle Years Programme	MYP		12-16</a:t>
            </a:r>
            <a:endParaRPr sz="2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1C4"/>
              </a:buClr>
              <a:buFont typeface="Arial"/>
              <a:buNone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Diploma Programme		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DP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		17-18</a:t>
            </a:r>
            <a:endParaRPr sz="2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375" y="1383325"/>
            <a:ext cx="4287649" cy="321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1999" y="152400"/>
            <a:ext cx="4399151" cy="3297048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46"/>
          <p:cNvSpPr txBox="1"/>
          <p:nvPr/>
        </p:nvSpPr>
        <p:spPr>
          <a:xfrm>
            <a:off x="239900" y="409475"/>
            <a:ext cx="3868500" cy="7584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Water tubes for heating water and nearby a composting toilet.</a:t>
            </a:r>
            <a:endParaRPr sz="1800"/>
          </a:p>
        </p:txBody>
      </p:sp>
      <p:sp>
        <p:nvSpPr>
          <p:cNvPr id="283" name="Google Shape;283;p46"/>
          <p:cNvSpPr txBox="1"/>
          <p:nvPr/>
        </p:nvSpPr>
        <p:spPr>
          <a:xfrm>
            <a:off x="4833875" y="3530900"/>
            <a:ext cx="3978600" cy="10659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Insulation, solar panels, porthole windows from recycled washing machine doors.</a:t>
            </a:r>
            <a:endParaRPr sz="1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7"/>
          <p:cNvSpPr txBox="1"/>
          <p:nvPr/>
        </p:nvSpPr>
        <p:spPr>
          <a:xfrm>
            <a:off x="426900" y="233625"/>
            <a:ext cx="7869000" cy="8022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Inspired by what we had learnt, back at school we used recycled materials to make made models of sustainable buildings.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89" name="Google Shape;289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075" y="1156825"/>
            <a:ext cx="3517574" cy="263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9783" y="1156825"/>
            <a:ext cx="3517567" cy="2636324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47"/>
          <p:cNvSpPr txBox="1"/>
          <p:nvPr/>
        </p:nvSpPr>
        <p:spPr>
          <a:xfrm>
            <a:off x="481675" y="3992350"/>
            <a:ext cx="6110700" cy="5826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And explained all the features to our reading buddies.</a:t>
            </a:r>
            <a:endParaRPr sz="1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2637" y="544949"/>
            <a:ext cx="5630964" cy="4205824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48"/>
          <p:cNvSpPr txBox="1"/>
          <p:nvPr/>
        </p:nvSpPr>
        <p:spPr>
          <a:xfrm>
            <a:off x="404750" y="544950"/>
            <a:ext cx="2758500" cy="42057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Sam: features of his model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sz="1800"/>
              <a:t>location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sz="1800"/>
              <a:t>materials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sz="1800"/>
              <a:t>roof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sz="1800"/>
              <a:t>walls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sz="1800"/>
              <a:t>sources of energy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sz="1800"/>
              <a:t>energy saving features</a:t>
            </a:r>
            <a:endParaRPr sz="1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9"/>
          <p:cNvSpPr txBox="1"/>
          <p:nvPr/>
        </p:nvSpPr>
        <p:spPr>
          <a:xfrm>
            <a:off x="492675" y="499375"/>
            <a:ext cx="8339100" cy="5118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Drama in which students of the future do not know about forests or polar bears.</a:t>
            </a:r>
            <a:endParaRPr sz="1800"/>
          </a:p>
        </p:txBody>
      </p:sp>
      <p:pic>
        <p:nvPicPr>
          <p:cNvPr id="303" name="Google Shape;303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358" y="1290673"/>
            <a:ext cx="4220076" cy="2555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98259" y="1947475"/>
            <a:ext cx="4824677" cy="29382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50"/>
          <p:cNvPicPr preferRelativeResize="0"/>
          <p:nvPr/>
        </p:nvPicPr>
        <p:blipFill rotWithShape="1">
          <a:blip r:embed="rId3">
            <a:alphaModFix/>
          </a:blip>
          <a:srcRect l="15225" t="15105" b="12998"/>
          <a:stretch/>
        </p:blipFill>
        <p:spPr>
          <a:xfrm>
            <a:off x="3738282" y="475129"/>
            <a:ext cx="5136776" cy="3433483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50"/>
          <p:cNvSpPr txBox="1"/>
          <p:nvPr/>
        </p:nvSpPr>
        <p:spPr>
          <a:xfrm>
            <a:off x="415725" y="244625"/>
            <a:ext cx="3252900" cy="38466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Energy Debate: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(covering advantages and disadvantages - pros and cons - of different sources)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sz="1800"/>
              <a:t>biomass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sz="1800"/>
              <a:t>wind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sz="1800"/>
              <a:t>solar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sz="1800"/>
              <a:t>tidal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sz="1800"/>
              <a:t>hydro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sz="1800"/>
              <a:t>geothermal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sz="1800"/>
              <a:t>fossil fuels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sz="1800"/>
              <a:t>nuclear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sz="1800"/>
              <a:t>hydrogen fuel cells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5575" y="6325"/>
            <a:ext cx="9435163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9"/>
          <p:cNvSpPr txBox="1">
            <a:spLocks noGrp="1"/>
          </p:cNvSpPr>
          <p:nvPr>
            <p:ph type="ctrTitle"/>
          </p:nvPr>
        </p:nvSpPr>
        <p:spPr>
          <a:xfrm>
            <a:off x="1057050" y="1518950"/>
            <a:ext cx="51435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1C4"/>
              </a:buClr>
              <a:buFont typeface="Arial"/>
              <a:buNone/>
            </a:pPr>
            <a:r>
              <a:rPr lang="en-GB" sz="30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Primary Years Programme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54" name="Google Shape;154;p29"/>
          <p:cNvSpPr txBox="1"/>
          <p:nvPr/>
        </p:nvSpPr>
        <p:spPr>
          <a:xfrm>
            <a:off x="1057050" y="2125550"/>
            <a:ext cx="7090500" cy="24771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IB Primary Years Programme, for students aged 3 to 12, focuses on the development of the whole child as an inquirer, both in the classroom and in the world outside, using a framework of six </a:t>
            </a:r>
            <a:r>
              <a:rPr lang="en-GB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transdisciplinary</a:t>
            </a:r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themes of global significance.</a:t>
            </a:r>
            <a:endParaRPr sz="2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0"/>
          <p:cNvSpPr txBox="1">
            <a:spLocks noGrp="1"/>
          </p:cNvSpPr>
          <p:nvPr>
            <p:ph type="title"/>
          </p:nvPr>
        </p:nvSpPr>
        <p:spPr>
          <a:xfrm>
            <a:off x="379501" y="259650"/>
            <a:ext cx="4378200" cy="50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dirty="0">
                <a:solidFill>
                  <a:schemeClr val="tx1"/>
                </a:solidFill>
              </a:rPr>
              <a:t>International Baccalaureate</a:t>
            </a:r>
            <a:endParaRPr sz="3000" dirty="0">
              <a:solidFill>
                <a:schemeClr val="tx1"/>
              </a:solidFill>
            </a:endParaRPr>
          </a:p>
        </p:txBody>
      </p:sp>
      <p:sp>
        <p:nvSpPr>
          <p:cNvPr id="160" name="Google Shape;160;p30"/>
          <p:cNvSpPr txBox="1">
            <a:spLocks noGrp="1"/>
          </p:cNvSpPr>
          <p:nvPr>
            <p:ph type="body" idx="1"/>
          </p:nvPr>
        </p:nvSpPr>
        <p:spPr>
          <a:xfrm>
            <a:off x="371654" y="1319494"/>
            <a:ext cx="4032000" cy="291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Curriculum is delivered under six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transdisciplinary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themes: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Courier New" pitchFamily="49" charset="0"/>
              <a:buChar char="o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Who We Are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Courier New" pitchFamily="49" charset="0"/>
              <a:buChar char="o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Sharing the Planet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Courier New" pitchFamily="49" charset="0"/>
              <a:buChar char="o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Where We Are in Place and Time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Courier New" pitchFamily="49" charset="0"/>
              <a:buChar char="o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We Organise Ourselves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Courier New" pitchFamily="49" charset="0"/>
              <a:buChar char="o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the World Works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Courier New" pitchFamily="49" charset="0"/>
              <a:buChar char="o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We Express Ourselves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FF"/>
              </a:solidFill>
            </a:endParaRPr>
          </a:p>
        </p:txBody>
      </p:sp>
      <p:sp>
        <p:nvSpPr>
          <p:cNvPr id="161" name="Google Shape;161;p30"/>
          <p:cNvSpPr txBox="1">
            <a:spLocks noGrp="1"/>
          </p:cNvSpPr>
          <p:nvPr>
            <p:ph type="body" idx="2"/>
          </p:nvPr>
        </p:nvSpPr>
        <p:spPr>
          <a:xfrm>
            <a:off x="379494" y="733166"/>
            <a:ext cx="4032000" cy="39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Primary Years Programme</a:t>
            </a:r>
            <a:endParaRPr b="1" dirty="0"/>
          </a:p>
        </p:txBody>
      </p:sp>
      <p:pic>
        <p:nvPicPr>
          <p:cNvPr id="162" name="Google Shape;16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4500" y="6"/>
            <a:ext cx="4378125" cy="437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1"/>
          <p:cNvSpPr txBox="1">
            <a:spLocks noGrp="1"/>
          </p:cNvSpPr>
          <p:nvPr>
            <p:ph type="title"/>
          </p:nvPr>
        </p:nvSpPr>
        <p:spPr>
          <a:xfrm>
            <a:off x="379501" y="259650"/>
            <a:ext cx="4378200" cy="50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dirty="0">
                <a:solidFill>
                  <a:schemeClr val="tx1"/>
                </a:solidFill>
              </a:rPr>
              <a:t>International Baccalaureate</a:t>
            </a:r>
            <a:endParaRPr sz="3000" dirty="0">
              <a:solidFill>
                <a:schemeClr val="tx1"/>
              </a:solidFill>
            </a:endParaRPr>
          </a:p>
        </p:txBody>
      </p:sp>
      <p:sp>
        <p:nvSpPr>
          <p:cNvPr id="168" name="Google Shape;168;p31"/>
          <p:cNvSpPr txBox="1">
            <a:spLocks noGrp="1"/>
          </p:cNvSpPr>
          <p:nvPr>
            <p:ph type="body" idx="1"/>
          </p:nvPr>
        </p:nvSpPr>
        <p:spPr>
          <a:xfrm>
            <a:off x="371650" y="1319500"/>
            <a:ext cx="4032000" cy="1557000"/>
          </a:xfrm>
          <a:prstGeom prst="rect">
            <a:avLst/>
          </a:prstGeom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are the elements of the programme?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Courier New" pitchFamily="49" charset="0"/>
              <a:buChar char="o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Knowledge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Courier New" pitchFamily="49" charset="0"/>
              <a:buChar char="o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Skills (Approaches to learning)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Courier New" pitchFamily="49" charset="0"/>
              <a:buChar char="o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Concepts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FF"/>
              </a:solidFill>
            </a:endParaRPr>
          </a:p>
        </p:txBody>
      </p:sp>
      <p:sp>
        <p:nvSpPr>
          <p:cNvPr id="169" name="Google Shape;169;p31"/>
          <p:cNvSpPr txBox="1">
            <a:spLocks noGrp="1"/>
          </p:cNvSpPr>
          <p:nvPr>
            <p:ph type="body" idx="2"/>
          </p:nvPr>
        </p:nvSpPr>
        <p:spPr>
          <a:xfrm>
            <a:off x="379494" y="733166"/>
            <a:ext cx="4032000" cy="39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Primary Years Programme</a:t>
            </a:r>
            <a:endParaRPr b="1"/>
          </a:p>
        </p:txBody>
      </p:sp>
      <p:pic>
        <p:nvPicPr>
          <p:cNvPr id="170" name="Google Shape;17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4500" y="6"/>
            <a:ext cx="4378125" cy="437812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31"/>
          <p:cNvSpPr txBox="1"/>
          <p:nvPr/>
        </p:nvSpPr>
        <p:spPr>
          <a:xfrm>
            <a:off x="736800" y="3432950"/>
            <a:ext cx="2281200" cy="6660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Culminating in action</a:t>
            </a:r>
            <a:endParaRPr sz="1800" b="1" dirty="0">
              <a:solidFill>
                <a:schemeClr val="tx1">
                  <a:lumMod val="75000"/>
                  <a:lumOff val="25000"/>
                </a:schemeClr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2"/>
          <p:cNvSpPr txBox="1">
            <a:spLocks noGrp="1"/>
          </p:cNvSpPr>
          <p:nvPr>
            <p:ph type="title"/>
          </p:nvPr>
        </p:nvSpPr>
        <p:spPr>
          <a:xfrm>
            <a:off x="251975" y="160450"/>
            <a:ext cx="8462100" cy="50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dirty="0">
                <a:solidFill>
                  <a:schemeClr val="tx1"/>
                </a:solidFill>
              </a:rPr>
              <a:t>Sample unit of inquiry for </a:t>
            </a:r>
            <a:r>
              <a:rPr lang="en-GB" sz="3000" dirty="0" err="1">
                <a:solidFill>
                  <a:schemeClr val="tx1"/>
                </a:solidFill>
              </a:rPr>
              <a:t>transdisciplinary</a:t>
            </a:r>
            <a:r>
              <a:rPr lang="en-GB" sz="3000" dirty="0">
                <a:solidFill>
                  <a:schemeClr val="tx1"/>
                </a:solidFill>
              </a:rPr>
              <a:t> theme:</a:t>
            </a:r>
            <a:endParaRPr sz="3000" dirty="0">
              <a:solidFill>
                <a:schemeClr val="tx1"/>
              </a:solidFill>
            </a:endParaRPr>
          </a:p>
        </p:txBody>
      </p:sp>
      <p:sp>
        <p:nvSpPr>
          <p:cNvPr id="177" name="Google Shape;177;p32"/>
          <p:cNvSpPr txBox="1">
            <a:spLocks noGrp="1"/>
          </p:cNvSpPr>
          <p:nvPr>
            <p:ph type="body" idx="2"/>
          </p:nvPr>
        </p:nvSpPr>
        <p:spPr>
          <a:xfrm>
            <a:off x="251975" y="663850"/>
            <a:ext cx="2766000" cy="395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/>
              <a:t>Sharing the planet</a:t>
            </a:r>
            <a:endParaRPr sz="3000" b="1" dirty="0"/>
          </a:p>
        </p:txBody>
      </p:sp>
      <p:sp>
        <p:nvSpPr>
          <p:cNvPr id="178" name="Google Shape;178;p32"/>
          <p:cNvSpPr txBox="1"/>
          <p:nvPr/>
        </p:nvSpPr>
        <p:spPr>
          <a:xfrm>
            <a:off x="4946975" y="1539250"/>
            <a:ext cx="4009800" cy="26304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41C4"/>
              </a:buClr>
              <a:buFont typeface="Noto Sans Symbols"/>
              <a:buNone/>
            </a:pP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To support this inquiry students would</a:t>
            </a:r>
            <a:endParaRPr sz="1800" dirty="0">
              <a:solidFill>
                <a:schemeClr val="tx1">
                  <a:lumMod val="75000"/>
                  <a:lumOff val="25000"/>
                </a:schemeClr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lnSpc>
                <a:spcPct val="115000"/>
              </a:lnSpc>
              <a:spcBef>
                <a:spcPts val="28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develop:</a:t>
            </a:r>
            <a:endParaRPr sz="1800" dirty="0">
              <a:solidFill>
                <a:schemeClr val="tx1">
                  <a:lumMod val="75000"/>
                  <a:lumOff val="25000"/>
                </a:schemeClr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28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Courier New" pitchFamily="49" charset="0"/>
              <a:buChar char="o"/>
            </a:pPr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knowledge</a:t>
            </a:r>
            <a:endParaRPr sz="1800" dirty="0">
              <a:solidFill>
                <a:schemeClr val="tx1">
                  <a:lumMod val="75000"/>
                  <a:lumOff val="25000"/>
                </a:schemeClr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Courier New" pitchFamily="49" charset="0"/>
              <a:buChar char="o"/>
            </a:pPr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concepts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 of sustainability</a:t>
            </a:r>
            <a:endParaRPr sz="1800" dirty="0">
              <a:solidFill>
                <a:schemeClr val="tx1">
                  <a:lumMod val="75000"/>
                  <a:lumOff val="25000"/>
                </a:schemeClr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Courier New" pitchFamily="49" charset="0"/>
              <a:buChar char="o"/>
            </a:pPr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skills 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derived from science and</a:t>
            </a:r>
            <a:endParaRPr sz="1800" dirty="0">
              <a:solidFill>
                <a:schemeClr val="tx1">
                  <a:lumMod val="75000"/>
                  <a:lumOff val="25000"/>
                </a:schemeClr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28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social studies</a:t>
            </a:r>
            <a:endParaRPr sz="1800" dirty="0">
              <a:solidFill>
                <a:schemeClr val="tx1">
                  <a:lumMod val="75000"/>
                  <a:lumOff val="25000"/>
                </a:schemeClr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89999" lvl="0" indent="0" algn="l" rtl="0">
              <a:lnSpc>
                <a:spcPct val="115000"/>
              </a:lnSpc>
              <a:spcBef>
                <a:spcPts val="28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and then take </a:t>
            </a:r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action</a:t>
            </a:r>
            <a:endParaRPr sz="1800" b="1" dirty="0">
              <a:solidFill>
                <a:schemeClr val="tx1">
                  <a:lumMod val="75000"/>
                  <a:lumOff val="25000"/>
                </a:schemeClr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280"/>
              </a:spcBef>
              <a:spcAft>
                <a:spcPts val="0"/>
              </a:spcAft>
              <a:buNone/>
            </a:pPr>
            <a:endParaRPr sz="1800" dirty="0">
              <a:solidFill>
                <a:srgbClr val="0000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280"/>
              </a:spcBef>
              <a:spcAft>
                <a:spcPts val="0"/>
              </a:spcAft>
              <a:buNone/>
            </a:pPr>
            <a:endParaRPr sz="1800" dirty="0">
              <a:solidFill>
                <a:srgbClr val="0000FF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79" name="Google Shape;179;p32"/>
          <p:cNvSpPr txBox="1"/>
          <p:nvPr/>
        </p:nvSpPr>
        <p:spPr>
          <a:xfrm>
            <a:off x="251975" y="1093000"/>
            <a:ext cx="1785300" cy="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(for students aged 8-9)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80" name="Google Shape;180;p32"/>
          <p:cNvSpPr txBox="1"/>
          <p:nvPr/>
        </p:nvSpPr>
        <p:spPr>
          <a:xfrm>
            <a:off x="251975" y="1539250"/>
            <a:ext cx="4409700" cy="26304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Central idea: </a:t>
            </a: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Water 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is essential to life and is a limited resource for many people.</a:t>
            </a:r>
            <a:endParaRPr sz="1800" dirty="0">
              <a:solidFill>
                <a:schemeClr val="tx1">
                  <a:lumMod val="75000"/>
                  <a:lumOff val="25000"/>
                </a:schemeClr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sz="1800" b="1" dirty="0">
              <a:solidFill>
                <a:schemeClr val="tx1">
                  <a:lumMod val="75000"/>
                  <a:lumOff val="25000"/>
                </a:schemeClr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PYP concepts: 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	</a:t>
            </a: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F</a:t>
            </a: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unction</a:t>
            </a:r>
            <a:endParaRPr sz="1800" dirty="0">
              <a:solidFill>
                <a:schemeClr val="tx1">
                  <a:lumMod val="75000"/>
                  <a:lumOff val="25000"/>
                </a:schemeClr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R</a:t>
            </a: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esponsibility </a:t>
            </a:r>
            <a:endParaRPr sz="1800" dirty="0">
              <a:solidFill>
                <a:schemeClr val="tx1">
                  <a:lumMod val="75000"/>
                  <a:lumOff val="25000"/>
                </a:schemeClr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</a:pPr>
            <a:r>
              <a:rPr lang="en-GB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Lines of inquiry:</a:t>
            </a:r>
            <a:endParaRPr sz="1800" b="1" dirty="0">
              <a:solidFill>
                <a:schemeClr val="tx1">
                  <a:lumMod val="75000"/>
                  <a:lumOff val="25000"/>
                </a:schemeClr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Courier New" pitchFamily="49" charset="0"/>
              <a:buChar char="o"/>
            </a:pP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Sources of water and how water is used</a:t>
            </a:r>
            <a:endParaRPr sz="1800" dirty="0">
              <a:solidFill>
                <a:schemeClr val="tx1">
                  <a:lumMod val="75000"/>
                  <a:lumOff val="25000"/>
                </a:schemeClr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Courier New" pitchFamily="49" charset="0"/>
              <a:buChar char="o"/>
            </a:pP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Distribution and availability of usable water</a:t>
            </a:r>
            <a:endParaRPr sz="1800" dirty="0">
              <a:solidFill>
                <a:schemeClr val="tx1">
                  <a:lumMod val="75000"/>
                  <a:lumOff val="25000"/>
                </a:schemeClr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Courier New" pitchFamily="49" charset="0"/>
              <a:buChar char="o"/>
            </a:pP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rPr>
              <a:t>Responsibilities regarding water</a:t>
            </a:r>
            <a:endParaRPr sz="1800" dirty="0">
              <a:solidFill>
                <a:schemeClr val="tx1">
                  <a:lumMod val="75000"/>
                  <a:lumOff val="25000"/>
                </a:schemeClr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3"/>
          <p:cNvSpPr txBox="1">
            <a:spLocks noGrp="1"/>
          </p:cNvSpPr>
          <p:nvPr>
            <p:ph type="title"/>
          </p:nvPr>
        </p:nvSpPr>
        <p:spPr>
          <a:xfrm>
            <a:off x="379501" y="259650"/>
            <a:ext cx="4764000" cy="50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ACTION AND AGENCY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86" name="Google Shape;186;p33"/>
          <p:cNvSpPr txBox="1"/>
          <p:nvPr/>
        </p:nvSpPr>
        <p:spPr>
          <a:xfrm>
            <a:off x="379500" y="786475"/>
            <a:ext cx="4339500" cy="33732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chemeClr val="lt2"/>
                </a:highlight>
              </a:rPr>
              <a:t>PYP students with agency use their own will and initiative, in order to take responsibility and ownership of their learning. </a:t>
            </a:r>
            <a:endParaRPr sz="1800" dirty="0">
              <a:solidFill>
                <a:schemeClr val="tx1">
                  <a:lumMod val="75000"/>
                  <a:lumOff val="25000"/>
                </a:schemeClr>
              </a:solidFill>
              <a:highlight>
                <a:schemeClr val="lt2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chemeClr val="lt2"/>
                </a:highlight>
              </a:rPr>
              <a:t>They direct their learning with a strong sense of identity and self-belief and, in conjunction with others, they build a sense of community and awareness of the opinions, values and needs of others. This leads to action.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7" name="Google Shape;187;p33"/>
          <p:cNvSpPr txBox="1"/>
          <p:nvPr/>
        </p:nvSpPr>
        <p:spPr>
          <a:xfrm>
            <a:off x="4789275" y="495925"/>
            <a:ext cx="3712500" cy="3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88" name="Google Shape;18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7700" y="975050"/>
            <a:ext cx="3455643" cy="290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4"/>
          <p:cNvSpPr txBox="1">
            <a:spLocks noGrp="1"/>
          </p:cNvSpPr>
          <p:nvPr>
            <p:ph type="ctrTitle"/>
          </p:nvPr>
        </p:nvSpPr>
        <p:spPr>
          <a:xfrm>
            <a:off x="3701850" y="310000"/>
            <a:ext cx="50556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1C4"/>
              </a:buClr>
              <a:buFont typeface="Arial"/>
              <a:buNone/>
            </a:pPr>
            <a:r>
              <a:rPr lang="en-GB" sz="30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Year</a:t>
            </a:r>
            <a:r>
              <a:rPr lang="en-GB" sz="3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1 Sharing the Planet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94" name="Google Shape;194;p34"/>
          <p:cNvSpPr txBox="1"/>
          <p:nvPr/>
        </p:nvSpPr>
        <p:spPr>
          <a:xfrm>
            <a:off x="1057050" y="1486525"/>
            <a:ext cx="7090500" cy="31161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tx1"/>
                </a:solidFill>
              </a:rPr>
              <a:t>Central idea</a:t>
            </a:r>
            <a:r>
              <a:rPr lang="en-GB" sz="1800" dirty="0">
                <a:solidFill>
                  <a:schemeClr val="tx1"/>
                </a:solidFill>
              </a:rPr>
              <a:t>: People’s choices in their use of materials can reduce waste</a:t>
            </a:r>
            <a:endParaRPr sz="1800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tx1"/>
                </a:solidFill>
              </a:rPr>
              <a:t>Concepts: </a:t>
            </a:r>
            <a:r>
              <a:rPr lang="en-GB" sz="1800" dirty="0">
                <a:solidFill>
                  <a:schemeClr val="tx1"/>
                </a:solidFill>
              </a:rPr>
              <a:t>Form Change Connection</a:t>
            </a:r>
            <a:endParaRPr sz="1800" b="1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tx1"/>
                </a:solidFill>
              </a:rPr>
              <a:t>Lines of inquiry:</a:t>
            </a:r>
            <a:endParaRPr sz="1800" b="1" dirty="0">
              <a:solidFill>
                <a:schemeClr val="tx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 dirty="0">
                <a:solidFill>
                  <a:schemeClr val="tx1"/>
                </a:solidFill>
              </a:rPr>
              <a:t>How people use the Earth’s resources </a:t>
            </a:r>
            <a:endParaRPr sz="1800" dirty="0">
              <a:solidFill>
                <a:schemeClr val="tx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 dirty="0">
                <a:solidFill>
                  <a:schemeClr val="tx1"/>
                </a:solidFill>
              </a:rPr>
              <a:t>The impact of people’s use of resources on the environment </a:t>
            </a:r>
            <a:endParaRPr sz="1800" dirty="0">
              <a:solidFill>
                <a:schemeClr val="tx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 dirty="0">
                <a:solidFill>
                  <a:schemeClr val="tx1"/>
                </a:solidFill>
              </a:rPr>
              <a:t>Personal choices that can sustain the Earth’s resources responsibly</a:t>
            </a:r>
            <a:endParaRPr sz="1800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tx1"/>
                </a:solidFill>
              </a:rPr>
              <a:t>Action: </a:t>
            </a:r>
            <a:r>
              <a:rPr lang="en-GB" sz="1800" dirty="0">
                <a:solidFill>
                  <a:schemeClr val="tx1"/>
                </a:solidFill>
              </a:rPr>
              <a:t>Fashion parade with costumes made from recycled materials; 3 Rs; posters</a:t>
            </a:r>
            <a:endParaRPr sz="18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 b="1" dirty="0">
              <a:solidFill>
                <a:srgbClr val="0041C4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5"/>
          <p:cNvSpPr txBox="1">
            <a:spLocks noGrp="1"/>
          </p:cNvSpPr>
          <p:nvPr>
            <p:ph type="ctrTitle"/>
          </p:nvPr>
        </p:nvSpPr>
        <p:spPr>
          <a:xfrm>
            <a:off x="3701850" y="310000"/>
            <a:ext cx="50556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1C4"/>
              </a:buClr>
              <a:buFont typeface="Arial"/>
              <a:buNone/>
            </a:pPr>
            <a:r>
              <a:rPr lang="en-GB" sz="3000" b="1" i="0" u="none" strike="noStrike" cap="none" dirty="0">
                <a:solidFill>
                  <a:schemeClr val="accent5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Year</a:t>
            </a:r>
            <a:r>
              <a:rPr lang="en-GB" sz="3000" dirty="0">
                <a:solidFill>
                  <a:schemeClr val="accent5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2 Sharing the Planet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0" name="Google Shape;200;p35"/>
          <p:cNvSpPr txBox="1"/>
          <p:nvPr/>
        </p:nvSpPr>
        <p:spPr>
          <a:xfrm>
            <a:off x="1057050" y="1486525"/>
            <a:ext cx="7090500" cy="31161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/>
              <a:t>Central idea</a:t>
            </a:r>
            <a:r>
              <a:rPr lang="en-GB" sz="1800" dirty="0"/>
              <a:t>: The healthy growth of plants and animals is dependent on their shared habitat </a:t>
            </a:r>
            <a:endParaRPr sz="18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/>
              <a:t>Concepts</a:t>
            </a:r>
            <a:r>
              <a:rPr lang="en-GB" sz="1800" dirty="0"/>
              <a:t>: Form Function Connection</a:t>
            </a:r>
            <a:endParaRPr sz="18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/>
              <a:t>Lines of Inquiry:</a:t>
            </a:r>
            <a:endParaRPr sz="1800" b="1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 dirty="0"/>
              <a:t>Classification of plants and animals </a:t>
            </a:r>
            <a:endParaRPr sz="180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 dirty="0"/>
              <a:t>Conditions for healthy growth (of plants and animals)</a:t>
            </a:r>
            <a:endParaRPr sz="180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 dirty="0"/>
              <a:t>Ways animals and plants interact in a shared habitat </a:t>
            </a:r>
            <a:endParaRPr sz="1800" dirty="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/>
              <a:t>Action: </a:t>
            </a:r>
            <a:r>
              <a:rPr lang="en-GB" sz="1800" dirty="0"/>
              <a:t>bird boxes; plants</a:t>
            </a:r>
            <a:endParaRPr sz="18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400" b="1" dirty="0">
              <a:solidFill>
                <a:srgbClr val="0041C4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S Theme">
  <a:themeElements>
    <a:clrScheme name="SIS Theme">
      <a:dk1>
        <a:srgbClr val="222222"/>
      </a:dk1>
      <a:lt1>
        <a:srgbClr val="99C0E6"/>
      </a:lt1>
      <a:dk2>
        <a:srgbClr val="503047"/>
      </a:dk2>
      <a:lt2>
        <a:srgbClr val="FFFFFF"/>
      </a:lt2>
      <a:accent1>
        <a:srgbClr val="696D7E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898</Words>
  <Application>Microsoft Office PowerPoint</Application>
  <PresentationFormat>On-screen Show (16:9)</PresentationFormat>
  <Paragraphs>148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Arial Narrow</vt:lpstr>
      <vt:lpstr>Courier New</vt:lpstr>
      <vt:lpstr>Noto Sans Symbols</vt:lpstr>
      <vt:lpstr>SIS Theme</vt:lpstr>
      <vt:lpstr>Simple Dark</vt:lpstr>
      <vt:lpstr>Earth Protectors Conference For Primary Educators</vt:lpstr>
      <vt:lpstr> International Baccalaureate   3-18yrs  Primary Years Programme PYP  3-12 Middle Years Programme MYP  12-16 Diploma Programme  DP  17-18</vt:lpstr>
      <vt:lpstr>Primary Years Programme</vt:lpstr>
      <vt:lpstr>International Baccalaureate</vt:lpstr>
      <vt:lpstr>International Baccalaureate</vt:lpstr>
      <vt:lpstr>Sample unit of inquiry for transdisciplinary theme:</vt:lpstr>
      <vt:lpstr>ACTION AND AGENCY</vt:lpstr>
      <vt:lpstr>Year 1 Sharing the Planet</vt:lpstr>
      <vt:lpstr>Year 2 Sharing the Planet</vt:lpstr>
      <vt:lpstr>Year 3 Sharing the Planet</vt:lpstr>
      <vt:lpstr>Year 5 Sharing the Planet</vt:lpstr>
      <vt:lpstr>Year 4 Sharing the Planet</vt:lpstr>
      <vt:lpstr>Year 6 Sharing the Planet</vt:lpstr>
      <vt:lpstr>Slide 14</vt:lpstr>
      <vt:lpstr>Slide 15</vt:lpstr>
      <vt:lpstr>Next steps - the Sustainability Centre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 Protectors Conference For Primary Educators</dc:title>
  <cp:lastModifiedBy>Lyn</cp:lastModifiedBy>
  <cp:revision>2</cp:revision>
  <dcterms:modified xsi:type="dcterms:W3CDTF">2021-01-28T13:04:11Z</dcterms:modified>
</cp:coreProperties>
</file>